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70" r:id="rId6"/>
    <p:sldId id="259" r:id="rId7"/>
    <p:sldId id="260" r:id="rId8"/>
    <p:sldId id="265" r:id="rId9"/>
    <p:sldId id="269" r:id="rId10"/>
    <p:sldId id="266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79C"/>
    <a:srgbClr val="49CA9B"/>
    <a:srgbClr val="79CB96"/>
    <a:srgbClr val="86DFA7"/>
    <a:srgbClr val="67B9A7"/>
    <a:srgbClr val="7FDAA5"/>
    <a:srgbClr val="43BF90"/>
    <a:srgbClr val="85E0A9"/>
    <a:srgbClr val="7FD79B"/>
    <a:srgbClr val="6BB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/>
    <p:restoredTop sz="94474"/>
  </p:normalViewPr>
  <p:slideViewPr>
    <p:cSldViewPr snapToGrid="0" snapToObjects="1">
      <p:cViewPr>
        <p:scale>
          <a:sx n="105" d="100"/>
          <a:sy n="105" d="100"/>
        </p:scale>
        <p:origin x="6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A0AE7-34D2-0B46-A100-9EE7333A490D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1A896-ED7D-A742-B32F-C66200EEB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Women in Agri-Business often find it difficult to connect to market their products and directly to markets beyond their regions….</a:t>
            </a:r>
          </a:p>
          <a:p>
            <a:r>
              <a:rPr lang="en-US" sz="1200" dirty="0"/>
              <a:t>No safeguard measure for market prices</a:t>
            </a:r>
          </a:p>
          <a:p>
            <a:r>
              <a:rPr lang="en-US" sz="1200" dirty="0"/>
              <a:t>Due to the perishable nature of their produce, they face pressure to sell as much of their stock within a limited time and can be forced to sell for less or deal with exploitative middlemen to avoid making losses.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A896-ED7D-A742-B32F-C66200EEB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Aggrigating</a:t>
            </a:r>
            <a:r>
              <a:rPr lang="en-US" dirty="0"/>
              <a:t> quantity of products</a:t>
            </a:r>
          </a:p>
          <a:p>
            <a:r>
              <a:rPr lang="en-US" dirty="0"/>
              <a:t>• </a:t>
            </a:r>
            <a:r>
              <a:rPr lang="en-US" b="1" dirty="0"/>
              <a:t>Famers will plan their seasons according to the market needs.</a:t>
            </a:r>
          </a:p>
          <a:p>
            <a:r>
              <a:rPr lang="en-US" b="1" dirty="0"/>
              <a:t>End users clients </a:t>
            </a:r>
            <a:endParaRPr lang="en-US" dirty="0"/>
          </a:p>
          <a:p>
            <a:r>
              <a:rPr lang="en-US" dirty="0"/>
              <a:t>Clients are able to shop from different farmers hence they always have ready supply. </a:t>
            </a:r>
          </a:p>
          <a:p>
            <a:r>
              <a:rPr lang="en-US" dirty="0"/>
              <a:t>Cashless transactions can be easily tracked thought the process until client is satisfied with the </a:t>
            </a:r>
          </a:p>
          <a:p>
            <a:r>
              <a:rPr lang="en-US" dirty="0"/>
              <a:t>quality of the produce delivered </a:t>
            </a:r>
          </a:p>
          <a:p>
            <a:endParaRPr lang="en-US" dirty="0"/>
          </a:p>
          <a:p>
            <a:r>
              <a:rPr lang="en-US" dirty="0"/>
              <a:t>Target Market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A896-ED7D-A742-B32F-C66200EEB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1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flow chart to show how the application works</a:t>
            </a:r>
          </a:p>
          <a:p>
            <a:r>
              <a:rPr lang="en-US" dirty="0"/>
              <a:t>Level 1 Principles – end user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A896-ED7D-A742-B32F-C66200EEB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1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 Costs &amp; One Time Costs for approx.18 months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</a:rPr>
              <a:t>Average transaction value of 2 million + 25% estimated growth per month = Projected Revenue of 7.5 million in 1</a:t>
            </a:r>
            <a:r>
              <a:rPr lang="en-US" b="1" baseline="30000" dirty="0">
                <a:solidFill>
                  <a:schemeClr val="bg1"/>
                </a:solidFill>
              </a:rPr>
              <a:t>st</a:t>
            </a:r>
            <a:r>
              <a:rPr lang="en-US" b="1" dirty="0">
                <a:solidFill>
                  <a:schemeClr val="bg1"/>
                </a:solidFill>
              </a:rPr>
              <a:t> year 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2,300,000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Monthly Cost Estimate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500,000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Average Revenue Per Month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Projected Break Even 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A896-ED7D-A742-B32F-C66200EEB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2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b="1" dirty="0"/>
              <a:t>SUPPLIER USER JOURNEY: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Login to Supplier Dashboard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Upload agricultural products &amp; view stock list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View incoming, scheduled &amp; completed requests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Accept or decline client requests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View payments received &amp; transfer funds into account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BUYER USER JOURNEY:</a:t>
            </a:r>
            <a:endParaRPr lang="en-US" sz="1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View available products &amp; place an order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Register &amp; Login to Buyer Dashboard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View &amp; select suppliers who have responded to their request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Payment with mobile money or credit card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Review order status &amp; confirm orders received to complete transaction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A896-ED7D-A742-B32F-C66200EEB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0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2449-D781-734A-B3A0-25E19EBF4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605B9-AD1D-6547-BC2C-E5A154FD7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4A00D-594E-F14F-9832-B0A44F20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E6576-680B-B24D-821E-138508F6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F8A9A-BCFC-6548-8A3A-903D848E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7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D819-C062-B24B-BDD0-5B64EEFA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3AC25-242C-764A-B70D-7CB8561F6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EC163-2743-DA4C-9BEB-0D4F0388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7B77-F8B5-5345-816A-97D1522A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7B19-97F3-5448-BF75-D6EFF96C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D31E1-CB9B-284E-9D23-A297CB805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7A5B8-525E-F945-81EF-0D54F73D0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4680-39E7-314C-8655-F9E358C4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005DB-A9C4-0447-8AE3-1F25E669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4C34-23A9-5D44-A3E1-19D02D4D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5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7659-9E46-B946-9932-28126A55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6FD94-11C2-C44A-9143-533D56FDD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24A4-2CF6-4540-A5FF-2722DED2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4F871-D717-AD40-BD8F-AD57EBD1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E224-AF98-8D42-B8A0-FD5D333D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3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DABC-371E-0040-8464-F0756DA5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28174-A327-714B-A5B9-F46E4B4D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23BD8-9865-8946-8760-E5C0D192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97832-8A8B-6646-A576-12849BB6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3A610-AC8A-324B-B6E0-00A371B3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3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43A8-5BA0-BD4E-8B8E-69E01F2B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95FB-3D0D-9C4A-BDE7-FE6BCA7BF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484F1-814F-AE40-B58E-CD2E213CD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5301D-90C4-A741-9E48-7FEBBFEB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9A171-AF1F-594B-928B-E2E1583E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0CC5D-0F47-A441-82A1-B8428E51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1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D5AA-12C4-D64F-9D6F-051C6042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6DB6E-CF1D-D54B-A735-BAC49198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D828C-0830-584F-886C-D4C261973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3237A-BF36-EA4A-A269-DF7D06F17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0B97F-F3D6-BA48-B3F4-04F77DB65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39AD9-93B2-E445-8446-35D56626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485F4-DCB1-2C44-97B9-C0A4F31D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0C078E-04E3-FF4E-ADF2-790AF635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73CA-5E04-4E4A-89BA-CB72B2DE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380E0-613C-CF43-A90D-2788B61A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BF5BA-E41B-F54A-A953-E8DD7DF2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846B9-C3F7-C24E-B992-A755613B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2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3FF79-6361-E446-B300-49D86FB5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61D16-FC9E-364E-B5CA-1E94A8DF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8748A-D5DF-5942-B8FD-7C240D53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8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5AC9-FAE9-6147-8F23-4B5E7227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0A52-2E6B-C246-BAD1-992DB0F2D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37918-A9F2-AA42-ABA9-0F88B8142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6C5F5-191C-BD49-AFA0-B9006C5C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76679-019F-E841-9D04-C0D77630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8C013-0A8B-EA4F-97EC-D395491E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4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63C5-3C4E-444F-9C29-188B55A3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A26A6-E842-1747-BFF5-E06EB6908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A20A7-6DA6-244F-9491-2D0279223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4D49-534E-FC4F-8CD4-E7354968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9898F-7665-C84D-9745-141718E9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014A8-3E98-EB42-9FE7-B51D90C8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5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B5F39-4160-E747-802C-9A578ABA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AB344-677E-FF42-BBCE-EC96478E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968A8-BAD9-BE40-B2D1-D836577E0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E654-0AEC-D64F-9C43-1D1259AFBCD8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2420A-0E9D-C440-A1A4-3B4538679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273D2-0AF4-EE41-943E-CFD7D6EA2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DFC70-BA41-CE49-A6B0-439D36F7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ivianDoreen/agribid-frontend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agribidtech.herokuapp.com/api/v1/us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gribidtech.herokuapp.com/api/v1/auth/signup" TargetMode="External"/><Relationship Id="rId5" Type="http://schemas.openxmlformats.org/officeDocument/2006/relationships/hyperlink" Target="https://agribidtech.herokuapp.com/api/v1/clientRequest" TargetMode="External"/><Relationship Id="rId4" Type="http://schemas.openxmlformats.org/officeDocument/2006/relationships/hyperlink" Target="https://marvelapp.com/prototype/7bhf5fa/screen/72748036" TargetMode="External"/><Relationship Id="rId9" Type="http://schemas.openxmlformats.org/officeDocument/2006/relationships/hyperlink" Target="https://github.com/VivianDoreen/agribi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504B-5BD8-FC47-807A-85AA7F9FC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E4DCD-79EC-7C49-AB3D-19F38D891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A42E-B540-B348-B496-3E4F5ADF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7AA82-1263-234C-B160-AE9F8FC1F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5" r="25087"/>
          <a:stretch/>
        </p:blipFill>
        <p:spPr>
          <a:xfrm>
            <a:off x="8371195" y="75693"/>
            <a:ext cx="3485315" cy="3898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9BB10-21FB-754E-A01C-F858F0F01193}"/>
              </a:ext>
            </a:extLst>
          </p:cNvPr>
          <p:cNvSpPr txBox="1"/>
          <p:nvPr/>
        </p:nvSpPr>
        <p:spPr>
          <a:xfrm>
            <a:off x="596566" y="573577"/>
            <a:ext cx="5278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FD79C"/>
                </a:solidFill>
                <a:latin typeface="Helvetica" pitchFamily="2" charset="0"/>
              </a:rPr>
              <a:t>MVP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1B9FB-F41A-0C46-A5D1-530110D966D1}"/>
              </a:ext>
            </a:extLst>
          </p:cNvPr>
          <p:cNvSpPr txBox="1"/>
          <p:nvPr/>
        </p:nvSpPr>
        <p:spPr>
          <a:xfrm>
            <a:off x="596566" y="1395566"/>
            <a:ext cx="8035370" cy="10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FB082"/>
                </a:solidFill>
              </a:rPr>
              <a:t>VIEW OUR PROTOTYPE: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hlinkClick r:id="rId4"/>
              </a:rPr>
              <a:t>https://marvelapp.com/prototype/7bhf5fa/screen/72748036</a:t>
            </a:r>
            <a:r>
              <a:rPr lang="en-US" sz="2200" dirty="0"/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A1BC86-87EC-E34D-B895-2E4887CC0A9E}"/>
              </a:ext>
            </a:extLst>
          </p:cNvPr>
          <p:cNvSpPr txBox="1"/>
          <p:nvPr/>
        </p:nvSpPr>
        <p:spPr>
          <a:xfrm>
            <a:off x="596566" y="2565151"/>
            <a:ext cx="912045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FB082"/>
                </a:solidFill>
              </a:rPr>
              <a:t>TEST OUR ENDPOINTS</a:t>
            </a:r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Adding a product to the database as a farmer: </a:t>
            </a:r>
            <a:r>
              <a:rPr lang="en-US" sz="2200" dirty="0">
                <a:hlinkClick r:id="rId5"/>
              </a:rPr>
              <a:t>https://agribidtech.herokuapp.com/api/v1/clientRequest</a:t>
            </a:r>
            <a:r>
              <a:rPr lang="en-US" sz="2200" dirty="0"/>
              <a:t>  </a:t>
            </a:r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Registering a user: </a:t>
            </a:r>
            <a:r>
              <a:rPr lang="en-US" sz="2200" dirty="0">
                <a:hlinkClick r:id="rId6"/>
              </a:rPr>
              <a:t>https://agribidtech.herokuapp.com/api/v1/auth/signup</a:t>
            </a:r>
            <a:r>
              <a:rPr lang="en-US" sz="2200" dirty="0"/>
              <a:t> </a:t>
            </a: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View users: </a:t>
            </a:r>
            <a:r>
              <a:rPr lang="en-US" sz="2200" dirty="0">
                <a:hlinkClick r:id="rId7"/>
              </a:rPr>
              <a:t>https://agribidtech.herokuapp.com/api/v1/users</a:t>
            </a:r>
            <a:r>
              <a:rPr lang="en-US" sz="22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Client Request: </a:t>
            </a:r>
            <a:r>
              <a:rPr lang="en-US" sz="2200" dirty="0">
                <a:hlinkClick r:id="rId5"/>
              </a:rPr>
              <a:t>https://agribidtech.herokuapp.com/api/v1/clientRequest</a:t>
            </a:r>
            <a:r>
              <a:rPr lang="en-US" sz="2200" dirty="0"/>
              <a:t>  </a:t>
            </a:r>
            <a:endParaRPr lang="en-US" sz="2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0ED5-1290-DB47-90EC-C0AB7BED7234}"/>
              </a:ext>
            </a:extLst>
          </p:cNvPr>
          <p:cNvSpPr txBox="1"/>
          <p:nvPr/>
        </p:nvSpPr>
        <p:spPr>
          <a:xfrm>
            <a:off x="596566" y="4948261"/>
            <a:ext cx="109614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FB082"/>
                </a:solidFill>
              </a:rPr>
              <a:t>TEST OUR MINIMAL VIABLE PRODUCT: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Frontend Repo: </a:t>
            </a:r>
            <a:r>
              <a:rPr lang="en-US" sz="2200" dirty="0">
                <a:hlinkClick r:id="rId8"/>
              </a:rPr>
              <a:t>https://github.com/VivianDoreen/agribid-frontend</a:t>
            </a:r>
            <a:r>
              <a:rPr lang="en-US" sz="22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Backend Repo: </a:t>
            </a:r>
            <a:r>
              <a:rPr lang="en-US" sz="2200" dirty="0">
                <a:hlinkClick r:id="rId9"/>
              </a:rPr>
              <a:t>https://github.com/VivianDoreen/agribid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27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03E33E-127F-964A-A22E-06CDCE1C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2EFE2-80A5-2945-A650-03C73E67BAF7}"/>
              </a:ext>
            </a:extLst>
          </p:cNvPr>
          <p:cNvSpPr txBox="1"/>
          <p:nvPr/>
        </p:nvSpPr>
        <p:spPr>
          <a:xfrm>
            <a:off x="938782" y="342340"/>
            <a:ext cx="1005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9CA9B"/>
                </a:solidFill>
                <a:latin typeface="Helvetica" pitchFamily="2" charset="0"/>
              </a:rPr>
              <a:t>MEET THE DEVELOPMENT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52538-8781-3E4C-B1F6-171ABB644530}"/>
              </a:ext>
            </a:extLst>
          </p:cNvPr>
          <p:cNvSpPr txBox="1"/>
          <p:nvPr/>
        </p:nvSpPr>
        <p:spPr>
          <a:xfrm>
            <a:off x="414528" y="5071872"/>
            <a:ext cx="28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Maria Musimenta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Team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5361B-4E2C-D043-9C45-6E559286D87D}"/>
              </a:ext>
            </a:extLst>
          </p:cNvPr>
          <p:cNvSpPr txBox="1"/>
          <p:nvPr/>
        </p:nvSpPr>
        <p:spPr>
          <a:xfrm>
            <a:off x="3267456" y="5084062"/>
            <a:ext cx="271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Liz Kamugisha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UI / UX Designer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08645-B6A8-804C-A77F-CF99C662D2CF}"/>
              </a:ext>
            </a:extLst>
          </p:cNvPr>
          <p:cNvSpPr txBox="1"/>
          <p:nvPr/>
        </p:nvSpPr>
        <p:spPr>
          <a:xfrm>
            <a:off x="5815584" y="5084062"/>
            <a:ext cx="323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Vivian Doreen Nabulo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Product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2EC7F-7865-B143-8048-CB840A4802A8}"/>
              </a:ext>
            </a:extLst>
          </p:cNvPr>
          <p:cNvSpPr txBox="1"/>
          <p:nvPr/>
        </p:nvSpPr>
        <p:spPr>
          <a:xfrm>
            <a:off x="8912352" y="5087191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Famious Orishaba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304523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38419D-8670-D74F-950A-3757D0FE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0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8D10E1-8F2E-C046-9D1C-D326B1E681B1}"/>
              </a:ext>
            </a:extLst>
          </p:cNvPr>
          <p:cNvSpPr/>
          <p:nvPr/>
        </p:nvSpPr>
        <p:spPr>
          <a:xfrm>
            <a:off x="5197" y="0"/>
            <a:ext cx="12192000" cy="782875"/>
          </a:xfrm>
          <a:prstGeom prst="rect">
            <a:avLst/>
          </a:prstGeom>
          <a:solidFill>
            <a:srgbClr val="83E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71A867-5139-9347-A4DE-670A4E60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93" y="1775442"/>
            <a:ext cx="10962175" cy="48174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Problem Statement: </a:t>
            </a:r>
            <a:r>
              <a:rPr lang="en-US" dirty="0"/>
              <a:t>Women in Agri-Business, especially farmers &amp; market vendors struggle to connect to markets beyond their regions, and fail to sell their products at competitive market rates due to exploitative middlemen.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Solution: </a:t>
            </a:r>
            <a:r>
              <a:rPr lang="en-US" dirty="0"/>
              <a:t>A Digital Market Place that connects Agri-Businesses directly to big corporate clients, and enables them to make transactions in a safe, efficient &amp; transparent way.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MVP Funding: </a:t>
            </a:r>
            <a:r>
              <a:rPr lang="en-US" dirty="0"/>
              <a:t>$ 3000 to develop &amp; launch a Progressive Web Application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Technologies Used: </a:t>
            </a:r>
            <a:r>
              <a:rPr lang="en-US" dirty="0"/>
              <a:t>Python </a:t>
            </a:r>
            <a:r>
              <a:rPr lang="en-US" dirty="0" err="1"/>
              <a:t>Flusk</a:t>
            </a:r>
            <a:r>
              <a:rPr lang="en-US" dirty="0"/>
              <a:t> for backend, </a:t>
            </a:r>
            <a:r>
              <a:rPr lang="en-US" dirty="0" err="1"/>
              <a:t>React.js</a:t>
            </a:r>
            <a:r>
              <a:rPr lang="en-US" dirty="0"/>
              <a:t> for frontend , </a:t>
            </a:r>
            <a:r>
              <a:rPr lang="en-US" dirty="0" err="1"/>
              <a:t>Github</a:t>
            </a:r>
            <a:r>
              <a:rPr lang="en-US" dirty="0"/>
              <a:t>, Slack &amp; Zoom for collaboration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Mojaloop</a:t>
            </a:r>
            <a:r>
              <a:rPr lang="en-US" b="1" dirty="0"/>
              <a:t>: </a:t>
            </a:r>
            <a:r>
              <a:rPr lang="en-US" dirty="0"/>
              <a:t>Payment switch for secure payments across different accounts with Escrow security feature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Level One principles: </a:t>
            </a:r>
            <a:r>
              <a:rPr lang="en-US" dirty="0"/>
              <a:t>Pricing transparency, User friendly interface design, Notifications, Data Privacy, Secure payment transactions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2F1311-4FE1-D347-948E-85DE62B1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30927"/>
            <a:ext cx="1630304" cy="7489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80F1BE-B745-8543-B0FF-3AB36BED2705}"/>
              </a:ext>
            </a:extLst>
          </p:cNvPr>
          <p:cNvSpPr/>
          <p:nvPr/>
        </p:nvSpPr>
        <p:spPr>
          <a:xfrm>
            <a:off x="533423" y="948187"/>
            <a:ext cx="10866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7FDAA5"/>
                </a:solidFill>
                <a:latin typeface="Helvetica" pitchFamily="2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5373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248178-6F20-E243-A2C4-FD69B846A0C6}"/>
              </a:ext>
            </a:extLst>
          </p:cNvPr>
          <p:cNvSpPr/>
          <p:nvPr/>
        </p:nvSpPr>
        <p:spPr>
          <a:xfrm>
            <a:off x="0" y="3347"/>
            <a:ext cx="4941542" cy="6854653"/>
          </a:xfrm>
          <a:prstGeom prst="rect">
            <a:avLst/>
          </a:prstGeom>
          <a:solidFill>
            <a:srgbClr val="79C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CA9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A2087-D4AC-A848-8EC8-E4A6D73ACE6C}"/>
              </a:ext>
            </a:extLst>
          </p:cNvPr>
          <p:cNvSpPr txBox="1"/>
          <p:nvPr/>
        </p:nvSpPr>
        <p:spPr>
          <a:xfrm>
            <a:off x="316991" y="634948"/>
            <a:ext cx="4035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12D5-2370-BC4B-93F7-B6731ABB21BF}"/>
              </a:ext>
            </a:extLst>
          </p:cNvPr>
          <p:cNvSpPr txBox="1"/>
          <p:nvPr/>
        </p:nvSpPr>
        <p:spPr>
          <a:xfrm>
            <a:off x="316991" y="1548884"/>
            <a:ext cx="445008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Connecting to markets beyond their physical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No safeguard measure for market prices &amp; exploitative middlemen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</a:rPr>
              <a:t>Pressure to sell as much of their stock within a limited time due to the perishable nature of their produce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EDF35-5516-D943-9748-46777EAC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42" y="3347"/>
            <a:ext cx="722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8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83056C-DEA7-E44A-ABC9-F0BDD4A4C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99"/>
          <a:stretch/>
        </p:blipFill>
        <p:spPr>
          <a:xfrm>
            <a:off x="7235321" y="0"/>
            <a:ext cx="495667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43118-BBF4-464A-8F7E-749C3BB6AC6F}"/>
              </a:ext>
            </a:extLst>
          </p:cNvPr>
          <p:cNvSpPr txBox="1"/>
          <p:nvPr/>
        </p:nvSpPr>
        <p:spPr>
          <a:xfrm>
            <a:off x="668879" y="274781"/>
            <a:ext cx="6566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FD79B"/>
                </a:solidFill>
                <a:latin typeface="Helvetica" pitchFamily="2" charset="0"/>
              </a:rPr>
              <a:t>SOLUTION DESIGN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A04A6-5CB1-EB49-8542-39CE80E1DC76}"/>
              </a:ext>
            </a:extLst>
          </p:cNvPr>
          <p:cNvSpPr txBox="1"/>
          <p:nvPr/>
        </p:nvSpPr>
        <p:spPr>
          <a:xfrm>
            <a:off x="668879" y="982927"/>
            <a:ext cx="75485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AgriBid</a:t>
            </a:r>
            <a:r>
              <a:rPr lang="en-US" sz="2000" dirty="0"/>
              <a:t> is a </a:t>
            </a:r>
            <a:r>
              <a:rPr lang="en-US" sz="2000" b="1" dirty="0"/>
              <a:t>digital market place </a:t>
            </a:r>
            <a:r>
              <a:rPr lang="en-US" sz="2000" dirty="0"/>
              <a:t>that showcases agricultural products for sale. Users can register as buyers or suppliers, and bid to supply bulk orders of produce and other products. </a:t>
            </a:r>
          </a:p>
          <a:p>
            <a:endParaRPr lang="en-US" sz="2000" dirty="0"/>
          </a:p>
          <a:p>
            <a:r>
              <a:rPr lang="en-US" sz="2000" dirty="0"/>
              <a:t>Our solution can be used by restaurants, hotels, beverage factories and other companies that regularly </a:t>
            </a:r>
            <a:r>
              <a:rPr lang="en-US" sz="2000" b="1" dirty="0"/>
              <a:t>purchase bulk orders from farmers or market vendors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aim to help Agri-Businesses access larger markets by connecting them directly to big corporate clients, and enables them to make </a:t>
            </a:r>
            <a:r>
              <a:rPr lang="en-US" sz="2000" b="1" dirty="0"/>
              <a:t>transactions in a safe, efficient &amp; transparent way.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6AB72-001D-BE45-B9F5-7CE83915C6ED}"/>
              </a:ext>
            </a:extLst>
          </p:cNvPr>
          <p:cNvSpPr txBox="1"/>
          <p:nvPr/>
        </p:nvSpPr>
        <p:spPr>
          <a:xfrm>
            <a:off x="577439" y="4582982"/>
            <a:ext cx="6566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FD79B"/>
                </a:solidFill>
                <a:latin typeface="Helvetica" pitchFamily="2" charset="0"/>
              </a:rPr>
              <a:t>TARGET MARKET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E2C7-E0B0-8D4D-B688-4C015329959A}"/>
              </a:ext>
            </a:extLst>
          </p:cNvPr>
          <p:cNvSpPr txBox="1"/>
          <p:nvPr/>
        </p:nvSpPr>
        <p:spPr>
          <a:xfrm>
            <a:off x="668878" y="5290868"/>
            <a:ext cx="3159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Suppliers: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Farm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Vendors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 in Agri-Business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5F882-A07A-7D4D-B2AF-512567F77036}"/>
              </a:ext>
            </a:extLst>
          </p:cNvPr>
          <p:cNvSpPr txBox="1"/>
          <p:nvPr/>
        </p:nvSpPr>
        <p:spPr>
          <a:xfrm>
            <a:off x="3828288" y="5290868"/>
            <a:ext cx="3159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Hotels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Beverage Factories</a:t>
            </a:r>
          </a:p>
        </p:txBody>
      </p:sp>
    </p:spTree>
    <p:extLst>
      <p:ext uri="{BB962C8B-B14F-4D97-AF65-F5344CB8AC3E}">
        <p14:creationId xmlns:p14="http://schemas.microsoft.com/office/powerpoint/2010/main" val="34471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6958A-88C3-0E4C-807B-5679B9ADE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4622"/>
          <a:stretch/>
        </p:blipFill>
        <p:spPr>
          <a:xfrm>
            <a:off x="582168" y="865632"/>
            <a:ext cx="11027664" cy="5992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A2E89-4232-CF4F-9568-92CCA4B18024}"/>
              </a:ext>
            </a:extLst>
          </p:cNvPr>
          <p:cNvSpPr/>
          <p:nvPr/>
        </p:nvSpPr>
        <p:spPr>
          <a:xfrm>
            <a:off x="0" y="0"/>
            <a:ext cx="12192000" cy="865632"/>
          </a:xfrm>
          <a:prstGeom prst="rect">
            <a:avLst/>
          </a:prstGeom>
          <a:solidFill>
            <a:srgbClr val="7FD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D708D-D1A0-514A-9B19-D7C83A2BC171}"/>
              </a:ext>
            </a:extLst>
          </p:cNvPr>
          <p:cNvSpPr txBox="1"/>
          <p:nvPr/>
        </p:nvSpPr>
        <p:spPr>
          <a:xfrm>
            <a:off x="1633728" y="109728"/>
            <a:ext cx="904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MIND MAP &amp; SCOPE OF PROJECT</a:t>
            </a:r>
          </a:p>
        </p:txBody>
      </p:sp>
    </p:spTree>
    <p:extLst>
      <p:ext uri="{BB962C8B-B14F-4D97-AF65-F5344CB8AC3E}">
        <p14:creationId xmlns:p14="http://schemas.microsoft.com/office/powerpoint/2010/main" val="402456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973726-9D33-9D42-9DA8-88724B8F0C30}"/>
              </a:ext>
            </a:extLst>
          </p:cNvPr>
          <p:cNvSpPr/>
          <p:nvPr/>
        </p:nvSpPr>
        <p:spPr>
          <a:xfrm>
            <a:off x="-105103" y="0"/>
            <a:ext cx="5192110" cy="69683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64718-FA07-0F42-AF4A-2A725DF0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7" y="304800"/>
            <a:ext cx="4583586" cy="6299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AD332-912B-E54E-8E1C-4CB0AA76BC0B}"/>
              </a:ext>
            </a:extLst>
          </p:cNvPr>
          <p:cNvSpPr txBox="1"/>
          <p:nvPr/>
        </p:nvSpPr>
        <p:spPr>
          <a:xfrm>
            <a:off x="5402317" y="351304"/>
            <a:ext cx="6358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FD79B"/>
                </a:solidFill>
                <a:latin typeface="Helvetica" pitchFamily="2" charset="0"/>
              </a:rPr>
              <a:t>SYSTEM FLOW </a:t>
            </a:r>
          </a:p>
          <a:p>
            <a:r>
              <a:rPr lang="en-US" sz="4000" b="1" dirty="0">
                <a:solidFill>
                  <a:srgbClr val="7FD79B"/>
                </a:solidFill>
                <a:latin typeface="Helvetica" pitchFamily="2" charset="0"/>
              </a:rPr>
              <a:t>&amp; LEVEL 1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2FA7B-E2CF-E04E-A2F8-CD501A495DC5}"/>
              </a:ext>
            </a:extLst>
          </p:cNvPr>
          <p:cNvSpPr txBox="1"/>
          <p:nvPr/>
        </p:nvSpPr>
        <p:spPr>
          <a:xfrm>
            <a:off x="5942298" y="1934651"/>
            <a:ext cx="59560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Pricing Transparency:</a:t>
            </a:r>
            <a:endParaRPr lang="en-US" sz="2200" dirty="0"/>
          </a:p>
          <a:p>
            <a:r>
              <a:rPr lang="en-US" sz="2200" dirty="0"/>
              <a:t>Cost breakdown overview before payments </a:t>
            </a:r>
          </a:p>
          <a:p>
            <a:r>
              <a:rPr lang="en-US" sz="2200" b="1" dirty="0"/>
              <a:t>User interface design user friendly:</a:t>
            </a:r>
          </a:p>
          <a:p>
            <a:r>
              <a:rPr lang="en-US" sz="2200" dirty="0"/>
              <a:t>Use of icons instead of heavy images, Responsive layout &amp; Progressive web app Clients can shop for products without having to login first </a:t>
            </a:r>
          </a:p>
          <a:p>
            <a:r>
              <a:rPr lang="en-US" sz="2200" b="1" dirty="0"/>
              <a:t>Notifications:</a:t>
            </a:r>
          </a:p>
          <a:p>
            <a:r>
              <a:rPr lang="en-US" sz="2200" dirty="0"/>
              <a:t>Users are notified whenever requests </a:t>
            </a:r>
          </a:p>
          <a:p>
            <a:r>
              <a:rPr lang="en-US" sz="2200" dirty="0"/>
              <a:t>&amp; transactions are made</a:t>
            </a:r>
          </a:p>
          <a:p>
            <a:r>
              <a:rPr lang="en-US" sz="2200" b="1" dirty="0"/>
              <a:t>Data Privacy:</a:t>
            </a:r>
          </a:p>
          <a:p>
            <a:r>
              <a:rPr lang="en-US" sz="2200" dirty="0"/>
              <a:t>Login access to dashboard</a:t>
            </a:r>
            <a:br>
              <a:rPr lang="en-US" sz="2200" dirty="0"/>
            </a:br>
            <a:r>
              <a:rPr lang="en-US" sz="2200" b="1" dirty="0"/>
              <a:t>Security: </a:t>
            </a:r>
          </a:p>
          <a:p>
            <a:r>
              <a:rPr lang="en-US" sz="2200" dirty="0"/>
              <a:t>ESCROW holding accounts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10014-3523-654F-BB71-8217BE54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44" y="2028311"/>
            <a:ext cx="324745" cy="324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069E6-788F-CA4F-B482-81E195700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44" y="2681145"/>
            <a:ext cx="324745" cy="324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2FC0CD-5318-A64B-9D55-DEA1189D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22" y="4022063"/>
            <a:ext cx="324745" cy="324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37852-9EA9-D14A-9E27-6D42EE80E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23" y="5045160"/>
            <a:ext cx="324745" cy="324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9B80D4-DC4A-394F-A789-F900FC78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124" y="5712110"/>
            <a:ext cx="324745" cy="3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92A8E-AB92-3D46-A446-250B8695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" y="-3490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BC4C5-E83A-C94A-9B66-822803012AF1}"/>
              </a:ext>
            </a:extLst>
          </p:cNvPr>
          <p:cNvSpPr txBox="1"/>
          <p:nvPr/>
        </p:nvSpPr>
        <p:spPr>
          <a:xfrm>
            <a:off x="462455" y="367862"/>
            <a:ext cx="6873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</a:rPr>
              <a:t>MOJALOOP </a:t>
            </a:r>
          </a:p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</a:rPr>
              <a:t>&amp; INTEROPRABILITY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B9E48-E495-664B-9C66-3F641FD1417F}"/>
              </a:ext>
            </a:extLst>
          </p:cNvPr>
          <p:cNvSpPr txBox="1"/>
          <p:nvPr/>
        </p:nvSpPr>
        <p:spPr>
          <a:xfrm>
            <a:off x="1219200" y="2379542"/>
            <a:ext cx="102980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Payment switch </a:t>
            </a:r>
            <a:r>
              <a:rPr lang="en-US" sz="3000" dirty="0"/>
              <a:t>that enables secure payment with mobile money or credit cards from different banks.</a:t>
            </a:r>
          </a:p>
          <a:p>
            <a:endParaRPr lang="en-US" sz="3000" dirty="0"/>
          </a:p>
          <a:p>
            <a:r>
              <a:rPr lang="en-US" sz="3000" b="1" dirty="0"/>
              <a:t>Escrow</a:t>
            </a:r>
            <a:r>
              <a:rPr lang="en-US" sz="3000" dirty="0"/>
              <a:t> security feature to hold clients funds until farmer has completed the delivery, before transferring the funds into the farmers account </a:t>
            </a:r>
          </a:p>
          <a:p>
            <a:endParaRPr lang="en-US" sz="3000" dirty="0"/>
          </a:p>
          <a:p>
            <a:r>
              <a:rPr lang="en-US" sz="3000" dirty="0"/>
              <a:t>Clients will be able to </a:t>
            </a:r>
            <a:r>
              <a:rPr lang="en-US" sz="3000" b="1" dirty="0"/>
              <a:t>view and track transactions </a:t>
            </a:r>
          </a:p>
          <a:p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1A2E-D12B-1141-9346-B9FB2941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1" y="2497389"/>
            <a:ext cx="386017" cy="386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67A0E-9FED-574E-AEB6-ACD1AB4C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0" y="3863157"/>
            <a:ext cx="386017" cy="38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666032-96F3-A740-8F12-933A30D3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9" y="5661213"/>
            <a:ext cx="386017" cy="3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3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431405-9E8C-3A4E-9832-5978E4DF86F0}"/>
              </a:ext>
            </a:extLst>
          </p:cNvPr>
          <p:cNvSpPr/>
          <p:nvPr/>
        </p:nvSpPr>
        <p:spPr>
          <a:xfrm>
            <a:off x="3978622" y="1116780"/>
            <a:ext cx="4231761" cy="5741220"/>
          </a:xfrm>
          <a:prstGeom prst="rect">
            <a:avLst/>
          </a:prstGeom>
          <a:solidFill>
            <a:srgbClr val="3BB0A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A6A81-1703-FE42-A3EB-289789930CDC}"/>
              </a:ext>
            </a:extLst>
          </p:cNvPr>
          <p:cNvSpPr/>
          <p:nvPr/>
        </p:nvSpPr>
        <p:spPr>
          <a:xfrm>
            <a:off x="8278368" y="1116780"/>
            <a:ext cx="3913632" cy="5741220"/>
          </a:xfrm>
          <a:prstGeom prst="rect">
            <a:avLst/>
          </a:prstGeom>
          <a:solidFill>
            <a:srgbClr val="49CA9B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19D6E-F237-E74C-8F2B-23FA9D6EE2F2}"/>
              </a:ext>
            </a:extLst>
          </p:cNvPr>
          <p:cNvSpPr/>
          <p:nvPr/>
        </p:nvSpPr>
        <p:spPr>
          <a:xfrm>
            <a:off x="-19475" y="1120689"/>
            <a:ext cx="3913632" cy="5737311"/>
          </a:xfrm>
          <a:prstGeom prst="rect">
            <a:avLst/>
          </a:prstGeom>
          <a:solidFill>
            <a:srgbClr val="0088B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80C52-A573-BD4A-98D7-8BDC8D39E7D3}"/>
              </a:ext>
            </a:extLst>
          </p:cNvPr>
          <p:cNvSpPr txBox="1"/>
          <p:nvPr/>
        </p:nvSpPr>
        <p:spPr>
          <a:xfrm>
            <a:off x="1560576" y="238206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9CA9B"/>
                </a:solidFill>
                <a:latin typeface="Helvetica" pitchFamily="2" charset="0"/>
              </a:rPr>
              <a:t>BUSINESS PLAN &amp; ROADMAP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330A0-01BF-3F41-B83B-5B4A0AADEA86}"/>
              </a:ext>
            </a:extLst>
          </p:cNvPr>
          <p:cNvSpPr txBox="1"/>
          <p:nvPr/>
        </p:nvSpPr>
        <p:spPr>
          <a:xfrm>
            <a:off x="5209838" y="1240971"/>
            <a:ext cx="162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TIMESCALE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CDBC9-D3DD-B64F-AAC5-D79772A3821D}"/>
              </a:ext>
            </a:extLst>
          </p:cNvPr>
          <p:cNvSpPr txBox="1"/>
          <p:nvPr/>
        </p:nvSpPr>
        <p:spPr>
          <a:xfrm>
            <a:off x="9061704" y="1253163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SUSTAINABILITY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DC1E3-CBF5-3E42-8A73-76AA3CE65F16}"/>
              </a:ext>
            </a:extLst>
          </p:cNvPr>
          <p:cNvSpPr txBox="1"/>
          <p:nvPr/>
        </p:nvSpPr>
        <p:spPr>
          <a:xfrm>
            <a:off x="30302" y="1276132"/>
            <a:ext cx="381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COST OF IMPLEMENTATION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8EEFBC-B8BA-E146-B731-B166698CBA6D}"/>
              </a:ext>
            </a:extLst>
          </p:cNvPr>
          <p:cNvSpPr txBox="1"/>
          <p:nvPr/>
        </p:nvSpPr>
        <p:spPr>
          <a:xfrm>
            <a:off x="287257" y="1820061"/>
            <a:ext cx="35389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test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Web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Playstore</a:t>
            </a:r>
            <a:r>
              <a:rPr lang="en-US" b="1" dirty="0">
                <a:solidFill>
                  <a:schemeClr val="bg1"/>
                </a:solidFill>
              </a:rPr>
              <a:t> Listing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Registering licenses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Marketing &amp;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u="sng" dirty="0">
                <a:solidFill>
                  <a:schemeClr val="bg1"/>
                </a:solidFill>
              </a:rPr>
              <a:t>1 Year Projections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Users = 3,720 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Transactions = 215,000,000 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Revenue = 4,010,000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Expenses = 35,675,000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Estimate to Break-Even in 5 Years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62E5E-6ADF-6E41-AF3E-08114EE99802}"/>
              </a:ext>
            </a:extLst>
          </p:cNvPr>
          <p:cNvSpPr txBox="1"/>
          <p:nvPr/>
        </p:nvSpPr>
        <p:spPr>
          <a:xfrm>
            <a:off x="9220200" y="1725232"/>
            <a:ext cx="28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 every transaction made, a 0.5 % fee is deducted off as service fee from the client.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Partner with agriculture input companies to offer credit to women on our platform when purchasing inputs </a:t>
            </a:r>
            <a:r>
              <a:rPr lang="en-US" b="1" dirty="0" err="1">
                <a:solidFill>
                  <a:schemeClr val="bg1"/>
                </a:solidFill>
              </a:rPr>
              <a:t>eg.</a:t>
            </a:r>
            <a:r>
              <a:rPr lang="en-US" b="1" dirty="0">
                <a:solidFill>
                  <a:schemeClr val="bg1"/>
                </a:solidFill>
              </a:rPr>
              <a:t> seeds </a:t>
            </a:r>
            <a:r>
              <a:rPr lang="en-US" b="1" dirty="0" err="1">
                <a:solidFill>
                  <a:schemeClr val="bg1"/>
                </a:solidFill>
              </a:rPr>
              <a:t>etc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Partner with insurance companies to protect value of products sold &amp; delivered through the platform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2BDBD6B-4F82-9649-8D1A-FF4E2E1BC352}"/>
              </a:ext>
            </a:extLst>
          </p:cNvPr>
          <p:cNvSpPr/>
          <p:nvPr/>
        </p:nvSpPr>
        <p:spPr>
          <a:xfrm>
            <a:off x="4144877" y="1710110"/>
            <a:ext cx="3830706" cy="6686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 weeks - Finalize Product Development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E95BBD-BD1B-D844-81C2-4D199F27910A}"/>
              </a:ext>
            </a:extLst>
          </p:cNvPr>
          <p:cNvSpPr/>
          <p:nvPr/>
        </p:nvSpPr>
        <p:spPr>
          <a:xfrm>
            <a:off x="4144877" y="2647234"/>
            <a:ext cx="3830706" cy="6575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 weeks - Pilot user testing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&amp; research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3DA50F9-24C4-3E4A-8F4B-164901A7BD67}"/>
              </a:ext>
            </a:extLst>
          </p:cNvPr>
          <p:cNvSpPr/>
          <p:nvPr/>
        </p:nvSpPr>
        <p:spPr>
          <a:xfrm>
            <a:off x="4144877" y="3544881"/>
            <a:ext cx="3830706" cy="66577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 weeks - Pilot user testing &amp; research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CB735-7552-1D4C-99AA-B6E6520FCAB9}"/>
              </a:ext>
            </a:extLst>
          </p:cNvPr>
          <p:cNvSpPr/>
          <p:nvPr/>
        </p:nvSpPr>
        <p:spPr>
          <a:xfrm>
            <a:off x="4144876" y="4475133"/>
            <a:ext cx="3830707" cy="6003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week - Obtaining business licenses &amp; web hosting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D3A5975-9639-814B-AE39-227CC6D6E6FF}"/>
              </a:ext>
            </a:extLst>
          </p:cNvPr>
          <p:cNvSpPr/>
          <p:nvPr/>
        </p:nvSpPr>
        <p:spPr>
          <a:xfrm>
            <a:off x="4144876" y="5334177"/>
            <a:ext cx="3830708" cy="5258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 week - Launch Marketing Incentives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EF52458-5BAF-EF41-856B-8C94AA94A82C}"/>
              </a:ext>
            </a:extLst>
          </p:cNvPr>
          <p:cNvSpPr/>
          <p:nvPr/>
        </p:nvSpPr>
        <p:spPr>
          <a:xfrm>
            <a:off x="4144876" y="6105282"/>
            <a:ext cx="3830708" cy="4889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67B9A7"/>
                </a:solidFill>
              </a:rPr>
              <a:t>GO TO MARKET !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05837D-B0B2-7849-8AB6-94EBFA250D3F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6060230" y="2378712"/>
            <a:ext cx="0" cy="268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59DAC-0069-3E4A-9D3B-B427DAA7E942}"/>
              </a:ext>
            </a:extLst>
          </p:cNvPr>
          <p:cNvCxnSpPr>
            <a:cxnSpLocks/>
          </p:cNvCxnSpPr>
          <p:nvPr/>
        </p:nvCxnSpPr>
        <p:spPr>
          <a:xfrm>
            <a:off x="6060229" y="3292599"/>
            <a:ext cx="0" cy="268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456BE6-3A7B-024E-A20A-26742FFF29BC}"/>
              </a:ext>
            </a:extLst>
          </p:cNvPr>
          <p:cNvCxnSpPr>
            <a:cxnSpLocks/>
          </p:cNvCxnSpPr>
          <p:nvPr/>
        </p:nvCxnSpPr>
        <p:spPr>
          <a:xfrm>
            <a:off x="6030556" y="4206611"/>
            <a:ext cx="0" cy="268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88B5FC-C276-494B-A37B-EEC0D46B73DE}"/>
              </a:ext>
            </a:extLst>
          </p:cNvPr>
          <p:cNvCxnSpPr>
            <a:cxnSpLocks/>
          </p:cNvCxnSpPr>
          <p:nvPr/>
        </p:nvCxnSpPr>
        <p:spPr>
          <a:xfrm>
            <a:off x="6041136" y="5065655"/>
            <a:ext cx="0" cy="268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59AB300-D9A1-D340-929B-C5743C2D2A94}"/>
              </a:ext>
            </a:extLst>
          </p:cNvPr>
          <p:cNvCxnSpPr>
            <a:cxnSpLocks/>
          </p:cNvCxnSpPr>
          <p:nvPr/>
        </p:nvCxnSpPr>
        <p:spPr>
          <a:xfrm>
            <a:off x="6060229" y="5860050"/>
            <a:ext cx="0" cy="2685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95D7EC7-C253-1E42-8AD8-0F9FD03F0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420" y="4944493"/>
            <a:ext cx="706187" cy="77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1056B-A2EA-8F4F-90BE-D537917DC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62" y="1914759"/>
            <a:ext cx="914757" cy="78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13F28-0CFC-6F4F-99B0-57421A461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68" y="3488381"/>
            <a:ext cx="962890" cy="8236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23FC6-4271-E142-AFED-6C59C3BCF9F6}"/>
              </a:ext>
            </a:extLst>
          </p:cNvPr>
          <p:cNvSpPr/>
          <p:nvPr/>
        </p:nvSpPr>
        <p:spPr>
          <a:xfrm>
            <a:off x="8511923" y="6297012"/>
            <a:ext cx="344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USSD Menu for basic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1659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8D82-2A85-424F-889B-E0C566C2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4" y="4302982"/>
            <a:ext cx="10515600" cy="580967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49CA9B"/>
                </a:solidFill>
                <a:latin typeface="Helvetica" pitchFamily="2" charset="0"/>
              </a:rPr>
              <a:t>REVENUE PROJECTIONS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1F8AB-C2A5-F74A-A2B7-1182FFE1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4" y="5010572"/>
            <a:ext cx="10617200" cy="152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F5E7E0-640D-FA4C-AB9D-ADF6D56A12AA}"/>
              </a:ext>
            </a:extLst>
          </p:cNvPr>
          <p:cNvSpPr/>
          <p:nvPr/>
        </p:nvSpPr>
        <p:spPr>
          <a:xfrm>
            <a:off x="0" y="0"/>
            <a:ext cx="12192000" cy="4110638"/>
          </a:xfrm>
          <a:prstGeom prst="rect">
            <a:avLst/>
          </a:prstGeom>
          <a:solidFill>
            <a:srgbClr val="49CA9B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EDC5F-0EC9-F34E-8A19-FB7A78FD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20" y="99011"/>
            <a:ext cx="6835128" cy="39126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001964-0F54-734C-9133-5E01F61C4ED6}"/>
              </a:ext>
            </a:extLst>
          </p:cNvPr>
          <p:cNvSpPr txBox="1"/>
          <p:nvPr/>
        </p:nvSpPr>
        <p:spPr>
          <a:xfrm>
            <a:off x="0" y="288580"/>
            <a:ext cx="462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/>
                </a:solidFill>
                <a:latin typeface="Helvetica" pitchFamily="2" charset="0"/>
              </a:rPr>
              <a:t>ESTIMATED COST OF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84448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984</Words>
  <Application>Microsoft Macintosh PowerPoint</Application>
  <PresentationFormat>Widescreen</PresentationFormat>
  <Paragraphs>140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REVENUE PROJECTIONS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cp:lastPrinted>2020-09-17T06:19:08Z</cp:lastPrinted>
  <dcterms:created xsi:type="dcterms:W3CDTF">2020-09-15T22:43:48Z</dcterms:created>
  <dcterms:modified xsi:type="dcterms:W3CDTF">2020-09-17T11:49:33Z</dcterms:modified>
</cp:coreProperties>
</file>